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59" r:id="rId5"/>
    <p:sldId id="326" r:id="rId6"/>
    <p:sldId id="415" r:id="rId7"/>
    <p:sldId id="480" r:id="rId8"/>
    <p:sldId id="481" r:id="rId9"/>
    <p:sldId id="482" r:id="rId10"/>
    <p:sldId id="4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Sarjant" userId="6cf2262d-ab47-4f4b-9e70-e3153db92541" providerId="ADAL" clId="{185491FA-ED0A-4D7C-BA07-DC8B195413AA}"/>
    <pc:docChg chg="undo custSel addSld delSld modSld">
      <pc:chgData name="Sam Sarjant" userId="6cf2262d-ab47-4f4b-9e70-e3153db92541" providerId="ADAL" clId="{185491FA-ED0A-4D7C-BA07-DC8B195413AA}" dt="2025-04-17T10:15:05.921" v="982" actId="20577"/>
      <pc:docMkLst>
        <pc:docMk/>
      </pc:docMkLst>
      <pc:sldChg chg="modSp mod">
        <pc:chgData name="Sam Sarjant" userId="6cf2262d-ab47-4f4b-9e70-e3153db92541" providerId="ADAL" clId="{185491FA-ED0A-4D7C-BA07-DC8B195413AA}" dt="2025-04-17T10:07:50.409" v="48" actId="20577"/>
        <pc:sldMkLst>
          <pc:docMk/>
          <pc:sldMk cId="4032254449" sldId="259"/>
        </pc:sldMkLst>
        <pc:spChg chg="mod">
          <ac:chgData name="Sam Sarjant" userId="6cf2262d-ab47-4f4b-9e70-e3153db92541" providerId="ADAL" clId="{185491FA-ED0A-4D7C-BA07-DC8B195413AA}" dt="2025-04-17T10:07:50.409" v="48" actId="20577"/>
          <ac:spMkLst>
            <pc:docMk/>
            <pc:sldMk cId="4032254449" sldId="259"/>
            <ac:spMk id="4" creationId="{00000000-0000-0000-0000-000000000000}"/>
          </ac:spMkLst>
        </pc:spChg>
      </pc:sldChg>
      <pc:sldChg chg="modSp mod">
        <pc:chgData name="Sam Sarjant" userId="6cf2262d-ab47-4f4b-9e70-e3153db92541" providerId="ADAL" clId="{185491FA-ED0A-4D7C-BA07-DC8B195413AA}" dt="2025-04-17T10:11:03.468" v="500" actId="20577"/>
        <pc:sldMkLst>
          <pc:docMk/>
          <pc:sldMk cId="1081123033" sldId="481"/>
        </pc:sldMkLst>
        <pc:spChg chg="mod">
          <ac:chgData name="Sam Sarjant" userId="6cf2262d-ab47-4f4b-9e70-e3153db92541" providerId="ADAL" clId="{185491FA-ED0A-4D7C-BA07-DC8B195413AA}" dt="2025-04-17T10:11:03.468" v="500" actId="20577"/>
          <ac:spMkLst>
            <pc:docMk/>
            <pc:sldMk cId="1081123033" sldId="481"/>
            <ac:spMk id="3" creationId="{55E4FF7E-C863-4A10-20B9-22A3E76C5DBB}"/>
          </ac:spMkLst>
        </pc:spChg>
      </pc:sldChg>
      <pc:sldChg chg="modSp new mod">
        <pc:chgData name="Sam Sarjant" userId="6cf2262d-ab47-4f4b-9e70-e3153db92541" providerId="ADAL" clId="{185491FA-ED0A-4D7C-BA07-DC8B195413AA}" dt="2025-04-17T10:13:12.766" v="775" actId="20577"/>
        <pc:sldMkLst>
          <pc:docMk/>
          <pc:sldMk cId="1653066644" sldId="482"/>
        </pc:sldMkLst>
        <pc:spChg chg="mod">
          <ac:chgData name="Sam Sarjant" userId="6cf2262d-ab47-4f4b-9e70-e3153db92541" providerId="ADAL" clId="{185491FA-ED0A-4D7C-BA07-DC8B195413AA}" dt="2025-04-17T10:11:36.386" v="521" actId="27636"/>
          <ac:spMkLst>
            <pc:docMk/>
            <pc:sldMk cId="1653066644" sldId="482"/>
            <ac:spMk id="2" creationId="{36C2A7F3-037F-1D41-D323-89ADAF326090}"/>
          </ac:spMkLst>
        </pc:spChg>
        <pc:spChg chg="mod">
          <ac:chgData name="Sam Sarjant" userId="6cf2262d-ab47-4f4b-9e70-e3153db92541" providerId="ADAL" clId="{185491FA-ED0A-4D7C-BA07-DC8B195413AA}" dt="2025-04-17T10:13:12.766" v="775" actId="20577"/>
          <ac:spMkLst>
            <pc:docMk/>
            <pc:sldMk cId="1653066644" sldId="482"/>
            <ac:spMk id="3" creationId="{17C24F0A-F460-6CDD-5D97-2148FFA2CE5D}"/>
          </ac:spMkLst>
        </pc:spChg>
      </pc:sldChg>
      <pc:sldChg chg="new del">
        <pc:chgData name="Sam Sarjant" userId="6cf2262d-ab47-4f4b-9e70-e3153db92541" providerId="ADAL" clId="{185491FA-ED0A-4D7C-BA07-DC8B195413AA}" dt="2025-04-17T10:11:08.127" v="502" actId="680"/>
        <pc:sldMkLst>
          <pc:docMk/>
          <pc:sldMk cId="3070831306" sldId="482"/>
        </pc:sldMkLst>
      </pc:sldChg>
      <pc:sldChg chg="modSp new mod">
        <pc:chgData name="Sam Sarjant" userId="6cf2262d-ab47-4f4b-9e70-e3153db92541" providerId="ADAL" clId="{185491FA-ED0A-4D7C-BA07-DC8B195413AA}" dt="2025-04-17T10:15:05.921" v="982" actId="20577"/>
        <pc:sldMkLst>
          <pc:docMk/>
          <pc:sldMk cId="1597268532" sldId="483"/>
        </pc:sldMkLst>
        <pc:spChg chg="mod">
          <ac:chgData name="Sam Sarjant" userId="6cf2262d-ab47-4f4b-9e70-e3153db92541" providerId="ADAL" clId="{185491FA-ED0A-4D7C-BA07-DC8B195413AA}" dt="2025-04-17T10:13:33.636" v="792" actId="27636"/>
          <ac:spMkLst>
            <pc:docMk/>
            <pc:sldMk cId="1597268532" sldId="483"/>
            <ac:spMk id="2" creationId="{6F3AB123-0F5A-0BF5-7F99-62A5DE6E769C}"/>
          </ac:spMkLst>
        </pc:spChg>
        <pc:spChg chg="mod">
          <ac:chgData name="Sam Sarjant" userId="6cf2262d-ab47-4f4b-9e70-e3153db92541" providerId="ADAL" clId="{185491FA-ED0A-4D7C-BA07-DC8B195413AA}" dt="2025-04-17T10:15:05.921" v="982" actId="20577"/>
          <ac:spMkLst>
            <pc:docMk/>
            <pc:sldMk cId="1597268532" sldId="483"/>
            <ac:spMk id="3" creationId="{90C7FC82-E33B-115A-6BB4-893AAA0D76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139DD-344B-41F9-AD72-CD017F3548AC}" type="datetimeFigureOut">
              <a:rPr lang="en-NZ" smtClean="0"/>
              <a:t>17/04/2025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2CAD8-AD8E-4E23-AC04-1434D21D412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533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9AA1C1-3E46-9841-BD3F-981C71A960A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 Regulie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 Regulie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63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9F2A00-BE8E-4CC2-8090-5D4D3180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 Regulie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 Regulie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3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2CAD8-AD8E-4E23-AC04-1434D21D412A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155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roCares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92313" y="1775012"/>
            <a:ext cx="8675687" cy="2696158"/>
          </a:xfrm>
        </p:spPr>
        <p:txBody>
          <a:bodyPr lIns="0" tIns="0" rIns="0" bIns="0" anchor="ctr" anchorCtr="0"/>
          <a:lstStyle>
            <a:lvl1pPr algn="l">
              <a:defRPr sz="6000" b="1" i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2312" y="5598322"/>
            <a:ext cx="8675687" cy="963639"/>
          </a:xfrm>
        </p:spPr>
        <p:txBody>
          <a:bodyPr lIns="0" tIns="0" rIns="0" bIns="0"/>
          <a:lstStyle>
            <a:lvl1pPr marL="0" indent="0" algn="l">
              <a:buNone/>
              <a:defRPr sz="2400" b="1" cap="all" baseline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0" y="647860"/>
            <a:ext cx="5532343" cy="1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50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4" pos="12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FeedC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5192"/>
            <a:ext cx="11287639" cy="75439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0234" y="1709738"/>
            <a:ext cx="10137215" cy="2650217"/>
          </a:xfrm>
        </p:spPr>
        <p:txBody>
          <a:bodyPr lIns="0" tIns="0" rIns="0" bIns="0" anchor="b"/>
          <a:lstStyle>
            <a:lvl1pPr>
              <a:defRPr sz="6000" b="1" i="0">
                <a:solidFill>
                  <a:schemeClr val="bg1"/>
                </a:solidFill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0234" y="4589463"/>
            <a:ext cx="10137215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5" y="800923"/>
            <a:ext cx="5423008" cy="1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6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 FeedCares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98640"/>
            <a:ext cx="11287639" cy="754390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7" y="5806394"/>
            <a:ext cx="2212420" cy="55310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715539" y="2028350"/>
            <a:ext cx="10789696" cy="1116512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715539" y="3327399"/>
            <a:ext cx="10789696" cy="2849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260333" y="6444369"/>
            <a:ext cx="817218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81335" y="5867875"/>
            <a:ext cx="2503351" cy="4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49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InsectC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" y="2542797"/>
            <a:ext cx="11301087" cy="75321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0234" y="1709738"/>
            <a:ext cx="10137215" cy="2650217"/>
          </a:xfrm>
        </p:spPr>
        <p:txBody>
          <a:bodyPr lIns="0" tIns="0" rIns="0" bIns="0" anchor="b"/>
          <a:lstStyle>
            <a:lvl1pPr>
              <a:defRPr sz="6000" b="1" i="0">
                <a:solidFill>
                  <a:schemeClr val="bg1"/>
                </a:solidFill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0234" y="4589463"/>
            <a:ext cx="10137215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5" y="800923"/>
            <a:ext cx="5423008" cy="1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5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 InsectCares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" y="5400000"/>
            <a:ext cx="11301087" cy="7532175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7" y="5806394"/>
            <a:ext cx="2212420" cy="55310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715539" y="2028350"/>
            <a:ext cx="10789696" cy="1116512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"/>
          </p:nvPr>
        </p:nvSpPr>
        <p:spPr>
          <a:xfrm>
            <a:off x="715539" y="3327399"/>
            <a:ext cx="10789696" cy="2849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260333" y="6444369"/>
            <a:ext cx="817218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pic>
        <p:nvPicPr>
          <p:cNvPr id="18" name="Afbeelding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81335" y="5867875"/>
            <a:ext cx="2503351" cy="4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2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LeafC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2695192"/>
            <a:ext cx="11331386" cy="52887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0234" y="1709738"/>
            <a:ext cx="10137215" cy="2650217"/>
          </a:xfrm>
        </p:spPr>
        <p:txBody>
          <a:bodyPr lIns="0" tIns="0" rIns="0" bIns="0" anchor="b"/>
          <a:lstStyle>
            <a:lvl1pPr>
              <a:defRPr sz="6000" b="1" i="0">
                <a:solidFill>
                  <a:schemeClr val="bg1"/>
                </a:solidFill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0234" y="4589463"/>
            <a:ext cx="10137215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5" y="800923"/>
            <a:ext cx="5423008" cy="1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8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 LeafCares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" y="5400000"/>
            <a:ext cx="11297682" cy="5288727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7" y="5806394"/>
            <a:ext cx="2212420" cy="55310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15539" y="2028350"/>
            <a:ext cx="10789696" cy="1116512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"/>
          </p:nvPr>
        </p:nvSpPr>
        <p:spPr>
          <a:xfrm>
            <a:off x="715539" y="3327399"/>
            <a:ext cx="10789696" cy="2849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260333" y="6444369"/>
            <a:ext cx="817218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pic>
        <p:nvPicPr>
          <p:cNvPr id="18" name="Afbeelding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81335" y="5867875"/>
            <a:ext cx="2503351" cy="4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2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groCares 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5539" y="1825625"/>
            <a:ext cx="5304261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33035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997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Cares Txt links Bee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5539" y="704192"/>
            <a:ext cx="4907495" cy="1392895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5540" y="1825625"/>
            <a:ext cx="440779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 noChangeAspect="1"/>
          </p:cNvSpPr>
          <p:nvPr>
            <p:ph type="pic" sz="quarter" idx="13"/>
          </p:nvPr>
        </p:nvSpPr>
        <p:spPr>
          <a:xfrm>
            <a:off x="5700249" y="395832"/>
            <a:ext cx="6044591" cy="6044591"/>
          </a:xfrm>
          <a:blipFill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33169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Cares Beeld links T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19797" y="704193"/>
            <a:ext cx="4407790" cy="1057778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919797" y="1825625"/>
            <a:ext cx="440779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8"/>
          <p:cNvSpPr>
            <a:spLocks noGrp="1" noChangeAspect="1"/>
          </p:cNvSpPr>
          <p:nvPr>
            <p:ph type="pic" sz="quarter" idx="13"/>
          </p:nvPr>
        </p:nvSpPr>
        <p:spPr>
          <a:xfrm>
            <a:off x="425743" y="390600"/>
            <a:ext cx="6049823" cy="6049823"/>
          </a:xfrm>
          <a:blipFill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284700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AgroCares Titel + 2 kolommen-Subtitel en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838" y="704193"/>
            <a:ext cx="10515600" cy="986495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318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3183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06425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818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roCares Titel en objec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685800" indent="-228600">
              <a:buClr>
                <a:schemeClr val="accent1"/>
              </a:buClr>
              <a:buFont typeface="ZapfDingbatsITC" charset="0"/>
              <a:buChar char="✔"/>
              <a:defRPr sz="2000"/>
            </a:lvl2pPr>
            <a:lvl3pPr marL="1143000" indent="-228600">
              <a:buClr>
                <a:schemeClr val="accent1"/>
              </a:buClr>
              <a:buFont typeface="ZapfDingbatsITC" charset="0"/>
              <a:buChar char="✔"/>
              <a:defRPr sz="2000"/>
            </a:lvl3pPr>
            <a:lvl4pPr marL="1600200" indent="-228600">
              <a:buClr>
                <a:schemeClr val="accent1"/>
              </a:buClr>
              <a:buFont typeface="ZapfDingbatsITC" charset="0"/>
              <a:buChar char="✔"/>
              <a:defRPr sz="1600"/>
            </a:lvl4pPr>
            <a:lvl5pPr marL="2057400" indent="-228600">
              <a:buClr>
                <a:schemeClr val="accent1"/>
              </a:buClr>
              <a:buFont typeface="ZapfDingbatsITC" charset="0"/>
              <a:buChar char="✔"/>
              <a:defRPr sz="1600"/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475CF31C-6E04-7F46-B746-AFD57E2CB34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299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  <p15:guide id="2" orient="horz" pos="132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roCares 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8293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groCares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797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groCares 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83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823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groCares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83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218962" y="395833"/>
            <a:ext cx="6525878" cy="604459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1026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AgroCares 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3839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AgroCares 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616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oCares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388757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388757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388757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388757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388757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388757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388757"/>
            <a:ext cx="1861466" cy="330450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Barlow" pitchFamily="2" charset="77"/>
                <a:ea typeface="Barlow" pitchFamily="2" charset="77"/>
                <a:cs typeface="Barlow" pitchFamily="2" charset="77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08552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/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526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1667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roCares modul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447600" y="395832"/>
            <a:ext cx="11296800" cy="6066000"/>
          </a:xfrm>
          <a:prstGeom prst="rect">
            <a:avLst/>
          </a:prstGeom>
          <a:pattFill prst="smCheck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0" i="0">
              <a:latin typeface="Barlow Regulier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1210234" y="1709738"/>
            <a:ext cx="10137215" cy="1900103"/>
          </a:xfrm>
        </p:spPr>
        <p:txBody>
          <a:bodyPr lIns="0" tIns="0" rIns="0" bIns="0" anchor="b"/>
          <a:lstStyle>
            <a:lvl1pPr>
              <a:defRPr sz="6000" b="1" i="0">
                <a:solidFill>
                  <a:schemeClr val="bg1"/>
                </a:solidFill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1210234" y="3815870"/>
            <a:ext cx="10137215" cy="170445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2" y="5765006"/>
            <a:ext cx="2241831" cy="5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6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046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709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158894"/>
      </p:ext>
    </p:extLst>
  </p:cSld>
  <p:clrMapOvr>
    <a:masterClrMapping/>
  </p:clrMapOvr>
  <p:transition spd="slow"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lide two text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20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Cares Beeld volle breedt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433388" y="395832"/>
            <a:ext cx="11311453" cy="6062117"/>
          </a:xfrm>
          <a:blipFill>
            <a:blip r:embed="rId2"/>
            <a:srcRect/>
            <a:stretch>
              <a:fillRect t="-43296" b="-43296"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2" y="5765006"/>
            <a:ext cx="2241831" cy="5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7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roCares Secti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444500" y="3047411"/>
            <a:ext cx="11300340" cy="3810589"/>
            <a:chOff x="-2" y="4513199"/>
            <a:chExt cx="12192001" cy="2330450"/>
          </a:xfrm>
        </p:grpSpPr>
        <p:sp>
          <p:nvSpPr>
            <p:cNvPr id="13" name="Rechthoek 12"/>
            <p:cNvSpPr/>
            <p:nvPr userDrawn="1"/>
          </p:nvSpPr>
          <p:spPr>
            <a:xfrm>
              <a:off x="-2" y="5097399"/>
              <a:ext cx="12191999" cy="584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1" y="5675249"/>
              <a:ext cx="12191999" cy="58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2" y="4513199"/>
              <a:ext cx="12191999" cy="5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0" y="6259449"/>
              <a:ext cx="12191999" cy="584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0234" y="2445026"/>
            <a:ext cx="10137215" cy="1603447"/>
          </a:xfrm>
        </p:spPr>
        <p:txBody>
          <a:bodyPr lIns="0" tIns="0" rIns="0" bIns="0" anchor="b"/>
          <a:lstStyle>
            <a:lvl1pPr>
              <a:defRPr sz="6000" b="1" i="0">
                <a:solidFill>
                  <a:schemeClr val="bg1"/>
                </a:solidFill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0234" y="4385193"/>
            <a:ext cx="10137215" cy="170445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5" y="809962"/>
            <a:ext cx="5423008" cy="13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fsluiter AgroC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eren 8"/>
          <p:cNvGrpSpPr/>
          <p:nvPr userDrawn="1"/>
        </p:nvGrpSpPr>
        <p:grpSpPr>
          <a:xfrm>
            <a:off x="444500" y="1767917"/>
            <a:ext cx="11300340" cy="5090084"/>
            <a:chOff x="-2" y="4513199"/>
            <a:chExt cx="12192001" cy="2330450"/>
          </a:xfrm>
        </p:grpSpPr>
        <p:sp>
          <p:nvSpPr>
            <p:cNvPr id="10" name="Rechthoek 9"/>
            <p:cNvSpPr/>
            <p:nvPr userDrawn="1"/>
          </p:nvSpPr>
          <p:spPr>
            <a:xfrm>
              <a:off x="-2" y="5097399"/>
              <a:ext cx="12191999" cy="584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1" y="5675249"/>
              <a:ext cx="12191999" cy="58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2" y="4513199"/>
              <a:ext cx="12191999" cy="5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0" y="6259449"/>
              <a:ext cx="12191999" cy="584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15539" y="2235200"/>
            <a:ext cx="10789696" cy="39417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4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 AgroCares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eperen 16"/>
          <p:cNvGrpSpPr/>
          <p:nvPr userDrawn="1"/>
        </p:nvGrpSpPr>
        <p:grpSpPr>
          <a:xfrm>
            <a:off x="444500" y="3327399"/>
            <a:ext cx="11300340" cy="3116970"/>
            <a:chOff x="-2" y="4513199"/>
            <a:chExt cx="12192001" cy="2330450"/>
          </a:xfrm>
        </p:grpSpPr>
        <p:sp>
          <p:nvSpPr>
            <p:cNvPr id="18" name="Rechthoek 17"/>
            <p:cNvSpPr/>
            <p:nvPr userDrawn="1"/>
          </p:nvSpPr>
          <p:spPr>
            <a:xfrm>
              <a:off x="-2" y="5097399"/>
              <a:ext cx="12191999" cy="584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1" y="5675249"/>
              <a:ext cx="12191999" cy="58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2" y="4513199"/>
              <a:ext cx="12191999" cy="5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0" y="6259449"/>
              <a:ext cx="12191999" cy="584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0" i="0">
                <a:latin typeface="Barlow Regulier" charset="0"/>
              </a:endParaRPr>
            </a:p>
          </p:txBody>
        </p:sp>
      </p:grp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7" y="5778543"/>
            <a:ext cx="2212420" cy="54573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715539" y="2028350"/>
            <a:ext cx="10789696" cy="1116512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715539" y="3327399"/>
            <a:ext cx="10789696" cy="134507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pic>
        <p:nvPicPr>
          <p:cNvPr id="31" name="Afbeelding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1335" y="5867875"/>
            <a:ext cx="2503351" cy="4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8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ilCares Secti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" y="2695192"/>
            <a:ext cx="11297682" cy="52887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0234" y="1709738"/>
            <a:ext cx="10137215" cy="2650217"/>
          </a:xfrm>
        </p:spPr>
        <p:txBody>
          <a:bodyPr lIns="0" tIns="0" rIns="0" bIns="0" anchor="b"/>
          <a:lstStyle>
            <a:lvl1pPr>
              <a:defRPr sz="6000" b="1" i="0">
                <a:solidFill>
                  <a:schemeClr val="bg1"/>
                </a:solidFill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0234" y="4589463"/>
            <a:ext cx="10137215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5" y="800923"/>
            <a:ext cx="5423008" cy="1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7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fsluiter SoilCares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" y="5544000"/>
            <a:ext cx="11297682" cy="52887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5539" y="2028350"/>
            <a:ext cx="10789696" cy="1116512"/>
          </a:xfrm>
        </p:spPr>
        <p:txBody>
          <a:bodyPr/>
          <a:lstStyle>
            <a:lvl1pPr>
              <a:defRPr b="1" i="0">
                <a:latin typeface="Sofia Agro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15539" y="3327400"/>
            <a:ext cx="10789696" cy="24083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260333" y="6444369"/>
            <a:ext cx="817218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7" y="5806394"/>
            <a:ext cx="2212420" cy="55310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81335" y="5867875"/>
            <a:ext cx="2503351" cy="4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5"/>
          <p:cNvSpPr/>
          <p:nvPr userDrawn="1"/>
        </p:nvSpPr>
        <p:spPr>
          <a:xfrm>
            <a:off x="447158" y="395833"/>
            <a:ext cx="11296800" cy="606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>
              <a:latin typeface="Barlow Regulier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1" y="5766053"/>
            <a:ext cx="2243395" cy="553105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5539" y="714703"/>
            <a:ext cx="10789696" cy="840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5539" y="1781021"/>
            <a:ext cx="10789696" cy="38727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127848" y="6450509"/>
            <a:ext cx="1616994" cy="35503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arlow" charset="0"/>
                <a:ea typeface="Barlow" charset="0"/>
                <a:cs typeface="Barlow" charset="0"/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31575" y="6440423"/>
            <a:ext cx="817218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Barlow" charset="0"/>
                <a:ea typeface="Barlow" charset="0"/>
                <a:cs typeface="Barlow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4841" y="395833"/>
            <a:ext cx="447159" cy="44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36000" tIns="36000" rIns="36000" bIns="36000" rtlCol="0" anchor="ctr"/>
          <a:lstStyle>
            <a:lvl1pPr algn="ctr">
              <a:defRPr sz="1400" b="1" i="0" spc="0">
                <a:solidFill>
                  <a:schemeClr val="bg1"/>
                </a:solidFill>
                <a:latin typeface="Barlow" charset="0"/>
                <a:ea typeface="Barlow" charset="0"/>
                <a:cs typeface="Barlow" charset="0"/>
              </a:defRPr>
            </a:lvl1pPr>
          </a:lstStyle>
          <a:p>
            <a:fld id="{475CF31C-6E04-7F46-B746-AFD57E2CB34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922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00" baseline="0">
          <a:solidFill>
            <a:schemeClr val="tx1"/>
          </a:solidFill>
          <a:latin typeface="Sofia Agro" pitchFamily="2" charset="77"/>
          <a:ea typeface="Sofia Agro" pitchFamily="2" charset="77"/>
          <a:cs typeface="Sofia Agro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ZapfDingbatsITC" charset="0"/>
        <a:buChar char="✔"/>
        <a:defRPr sz="2000" b="0" i="0" kern="1200" baseline="0">
          <a:solidFill>
            <a:schemeClr val="tx1"/>
          </a:solidFill>
          <a:latin typeface="Barlow" charset="0"/>
          <a:ea typeface="Barlow" charset="0"/>
          <a:cs typeface="Barlow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ZapfDingbatsITC" charset="0"/>
        <a:buChar char="✔"/>
        <a:defRPr sz="2000" b="0" i="0" kern="1200">
          <a:solidFill>
            <a:schemeClr val="tx1"/>
          </a:solidFill>
          <a:latin typeface="Barlow" charset="0"/>
          <a:ea typeface="Barlow" charset="0"/>
          <a:cs typeface="Barlow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ZapfDingbatsITC" charset="0"/>
        <a:buChar char="✔"/>
        <a:defRPr sz="2000" b="0" i="0" kern="1200">
          <a:solidFill>
            <a:schemeClr val="tx1"/>
          </a:solidFill>
          <a:latin typeface="Barlow" charset="0"/>
          <a:ea typeface="Barlow" charset="0"/>
          <a:cs typeface="Barlow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ZapfDingbatsITC" charset="0"/>
        <a:buChar char="✔"/>
        <a:defRPr sz="1600" b="0" i="0" kern="1200">
          <a:solidFill>
            <a:schemeClr val="tx1"/>
          </a:solidFill>
          <a:latin typeface="Barlow" charset="0"/>
          <a:ea typeface="Barlow" charset="0"/>
          <a:cs typeface="Barlow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ZapfDingbatsITC" charset="0"/>
        <a:buChar char="✔"/>
        <a:defRPr sz="1600" b="0" i="0" kern="1200">
          <a:solidFill>
            <a:schemeClr val="tx1"/>
          </a:solidFill>
          <a:latin typeface="Barlow" charset="0"/>
          <a:ea typeface="Barlow" charset="0"/>
          <a:cs typeface="Barl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1">
          <p15:clr>
            <a:srgbClr val="F26B43"/>
          </p15:clr>
        </p15:guide>
        <p15:guide id="2" pos="461">
          <p15:clr>
            <a:srgbClr val="F26B43"/>
          </p15:clr>
        </p15:guide>
        <p15:guide id="3" orient="horz" pos="1321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geoderma.2024.116903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92313" y="1775012"/>
            <a:ext cx="8675686" cy="2696158"/>
          </a:xfrm>
        </p:spPr>
        <p:txBody>
          <a:bodyPr>
            <a:normAutofit/>
          </a:bodyPr>
          <a:lstStyle/>
          <a:p>
            <a:r>
              <a:rPr lang="en-NZ" sz="4800" dirty="0"/>
              <a:t>Master’s Challenge:</a:t>
            </a:r>
            <a:br>
              <a:rPr lang="en-NZ" sz="4800" dirty="0"/>
            </a:br>
            <a:r>
              <a:rPr lang="en-NZ" sz="4800" dirty="0"/>
              <a:t>Project Introduction</a:t>
            </a:r>
            <a:endParaRPr lang="nl-NL" sz="4800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>
          <a:xfrm>
            <a:off x="1992312" y="5403250"/>
            <a:ext cx="8675687" cy="963639"/>
          </a:xfrm>
        </p:spPr>
        <p:txBody>
          <a:bodyPr/>
          <a:lstStyle/>
          <a:p>
            <a:r>
              <a:rPr lang="nl-NL"/>
              <a:t>PUTTING Nutrient intelligence into the </a:t>
            </a:r>
            <a:br>
              <a:rPr lang="nl-NL"/>
            </a:br>
            <a:r>
              <a:rPr lang="nl-NL"/>
              <a:t>hands of the world’s farming community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22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181856" y="3967630"/>
            <a:ext cx="2271448" cy="2786738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Launch of services in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Kenya, Ukraine &amp; NL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Winner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Accenture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innovation awards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Shareholder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Nimbus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joins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9999" y="3967630"/>
            <a:ext cx="1637492" cy="10896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Founded</a:t>
            </a:r>
            <a:endParaRPr kumimoji="0" lang="nl-NL" sz="14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as </a:t>
            </a:r>
            <a:r>
              <a:rPr kumimoji="0" lang="nl-NL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SoilCares</a:t>
            </a: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048687" y="3967630"/>
            <a:ext cx="2973137" cy="3213458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Commercial Partnership with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Trouw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Nutrition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Services extended with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Feed &amp; Leaf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SoilCares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becomes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AgroCares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Loan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Dutch Good Growth Fund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00628" y="1726735"/>
            <a:ext cx="2598116" cy="10896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06032" y="4303140"/>
            <a:ext cx="2598116" cy="10896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72139" y="3164022"/>
            <a:ext cx="2198284" cy="728401"/>
            <a:chOff x="667866" y="3164022"/>
            <a:chExt cx="2198284" cy="728401"/>
          </a:xfrm>
        </p:grpSpPr>
        <p:grpSp>
          <p:nvGrpSpPr>
            <p:cNvPr id="11" name="Group 10"/>
            <p:cNvGrpSpPr/>
            <p:nvPr/>
          </p:nvGrpSpPr>
          <p:grpSpPr>
            <a:xfrm>
              <a:off x="667866" y="3164022"/>
              <a:ext cx="2198284" cy="728401"/>
              <a:chOff x="588738" y="3164022"/>
              <a:chExt cx="2198284" cy="728401"/>
            </a:xfrm>
          </p:grpSpPr>
          <p:sp>
            <p:nvSpPr>
              <p:cNvPr id="13" name="Shape 160"/>
              <p:cNvSpPr/>
              <p:nvPr/>
            </p:nvSpPr>
            <p:spPr>
              <a:xfrm rot="16200000" flipH="1">
                <a:off x="1424585" y="2328175"/>
                <a:ext cx="526589" cy="2198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68"/>
                      <a:pt x="21600" y="260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609"/>
                    </a:lnTo>
                    <a:cubicBezTo>
                      <a:pt x="0" y="116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  <p:sp>
            <p:nvSpPr>
              <p:cNvPr id="14" name="Shape 161"/>
              <p:cNvSpPr/>
              <p:nvPr/>
            </p:nvSpPr>
            <p:spPr>
              <a:xfrm rot="5400000">
                <a:off x="1689010" y="3631550"/>
                <a:ext cx="223746" cy="29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3545" y="21218"/>
                    </a:moveTo>
                    <a:cubicBezTo>
                      <a:pt x="20611" y="12040"/>
                      <a:pt x="20611" y="12040"/>
                      <a:pt x="20611" y="12040"/>
                    </a:cubicBezTo>
                    <a:cubicBezTo>
                      <a:pt x="21353" y="11672"/>
                      <a:pt x="21600" y="11305"/>
                      <a:pt x="21600" y="10816"/>
                    </a:cubicBezTo>
                    <a:cubicBezTo>
                      <a:pt x="21600" y="10265"/>
                      <a:pt x="21353" y="9776"/>
                      <a:pt x="20611" y="9408"/>
                    </a:cubicBezTo>
                    <a:cubicBezTo>
                      <a:pt x="3545" y="230"/>
                      <a:pt x="3545" y="230"/>
                      <a:pt x="3545" y="230"/>
                    </a:cubicBezTo>
                    <a:cubicBezTo>
                      <a:pt x="2885" y="-76"/>
                      <a:pt x="1896" y="-76"/>
                      <a:pt x="1154" y="230"/>
                    </a:cubicBezTo>
                    <a:cubicBezTo>
                      <a:pt x="412" y="414"/>
                      <a:pt x="0" y="903"/>
                      <a:pt x="0" y="1637"/>
                    </a:cubicBezTo>
                    <a:cubicBezTo>
                      <a:pt x="0" y="19749"/>
                      <a:pt x="0" y="19749"/>
                      <a:pt x="0" y="19749"/>
                    </a:cubicBezTo>
                    <a:cubicBezTo>
                      <a:pt x="0" y="20484"/>
                      <a:pt x="412" y="20973"/>
                      <a:pt x="1154" y="21340"/>
                    </a:cubicBezTo>
                    <a:cubicBezTo>
                      <a:pt x="1896" y="21524"/>
                      <a:pt x="2885" y="21524"/>
                      <a:pt x="3545" y="21218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23F3D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555378" y="324433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8F5EB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</a:rPr>
                <a:t>2013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70613" y="2968397"/>
            <a:ext cx="1622985" cy="722212"/>
            <a:chOff x="2870613" y="2968397"/>
            <a:chExt cx="1622985" cy="722212"/>
          </a:xfrm>
        </p:grpSpPr>
        <p:grpSp>
          <p:nvGrpSpPr>
            <p:cNvPr id="16" name="Group 15"/>
            <p:cNvGrpSpPr/>
            <p:nvPr/>
          </p:nvGrpSpPr>
          <p:grpSpPr>
            <a:xfrm>
              <a:off x="2870613" y="2968397"/>
              <a:ext cx="1622985" cy="722212"/>
              <a:chOff x="2791485" y="2968397"/>
              <a:chExt cx="1622985" cy="722212"/>
            </a:xfrm>
          </p:grpSpPr>
          <p:sp>
            <p:nvSpPr>
              <p:cNvPr id="18" name="Shape 170"/>
              <p:cNvSpPr/>
              <p:nvPr/>
            </p:nvSpPr>
            <p:spPr>
              <a:xfrm>
                <a:off x="2791485" y="3164021"/>
                <a:ext cx="1622985" cy="526588"/>
              </a:xfrm>
              <a:prstGeom prst="rect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  <p:sp>
            <p:nvSpPr>
              <p:cNvPr id="19" name="Shape 171"/>
              <p:cNvSpPr/>
              <p:nvPr/>
            </p:nvSpPr>
            <p:spPr>
              <a:xfrm rot="16200000">
                <a:off x="3484703" y="2931270"/>
                <a:ext cx="223746" cy="29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3545" y="21218"/>
                    </a:moveTo>
                    <a:cubicBezTo>
                      <a:pt x="20611" y="12040"/>
                      <a:pt x="20611" y="12040"/>
                      <a:pt x="20611" y="12040"/>
                    </a:cubicBezTo>
                    <a:cubicBezTo>
                      <a:pt x="21353" y="11672"/>
                      <a:pt x="21600" y="11305"/>
                      <a:pt x="21600" y="10816"/>
                    </a:cubicBezTo>
                    <a:cubicBezTo>
                      <a:pt x="21600" y="10265"/>
                      <a:pt x="21353" y="9776"/>
                      <a:pt x="20611" y="9408"/>
                    </a:cubicBezTo>
                    <a:cubicBezTo>
                      <a:pt x="3545" y="230"/>
                      <a:pt x="3545" y="230"/>
                      <a:pt x="3545" y="230"/>
                    </a:cubicBezTo>
                    <a:cubicBezTo>
                      <a:pt x="2885" y="-76"/>
                      <a:pt x="1896" y="-76"/>
                      <a:pt x="1154" y="230"/>
                    </a:cubicBezTo>
                    <a:cubicBezTo>
                      <a:pt x="412" y="414"/>
                      <a:pt x="0" y="903"/>
                      <a:pt x="0" y="1637"/>
                    </a:cubicBezTo>
                    <a:cubicBezTo>
                      <a:pt x="0" y="19749"/>
                      <a:pt x="0" y="19749"/>
                      <a:pt x="0" y="19749"/>
                    </a:cubicBezTo>
                    <a:cubicBezTo>
                      <a:pt x="0" y="20484"/>
                      <a:pt x="412" y="20973"/>
                      <a:pt x="1154" y="21340"/>
                    </a:cubicBezTo>
                    <a:cubicBezTo>
                      <a:pt x="1896" y="21524"/>
                      <a:pt x="2885" y="21524"/>
                      <a:pt x="3545" y="21218"/>
                    </a:cubicBezTo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23F3D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083740" y="3238868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8F5EB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</a:rPr>
                <a:t>2014 -2015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93598" y="3164021"/>
            <a:ext cx="1622985" cy="726657"/>
            <a:chOff x="4493598" y="3164021"/>
            <a:chExt cx="1622985" cy="726657"/>
          </a:xfrm>
        </p:grpSpPr>
        <p:grpSp>
          <p:nvGrpSpPr>
            <p:cNvPr id="21" name="Group 20"/>
            <p:cNvGrpSpPr/>
            <p:nvPr/>
          </p:nvGrpSpPr>
          <p:grpSpPr>
            <a:xfrm>
              <a:off x="4493598" y="3164021"/>
              <a:ext cx="1622985" cy="726657"/>
              <a:chOff x="4414470" y="3164021"/>
              <a:chExt cx="1622985" cy="726657"/>
            </a:xfrm>
          </p:grpSpPr>
          <p:sp>
            <p:nvSpPr>
              <p:cNvPr id="23" name="Shape 162"/>
              <p:cNvSpPr/>
              <p:nvPr/>
            </p:nvSpPr>
            <p:spPr>
              <a:xfrm>
                <a:off x="4414470" y="3164021"/>
                <a:ext cx="1622985" cy="526588"/>
              </a:xfrm>
              <a:prstGeom prst="rect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  <p:sp>
            <p:nvSpPr>
              <p:cNvPr id="24" name="Shape 163"/>
              <p:cNvSpPr/>
              <p:nvPr/>
            </p:nvSpPr>
            <p:spPr>
              <a:xfrm rot="5400000">
                <a:off x="5114089" y="3629805"/>
                <a:ext cx="223746" cy="29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3545" y="21218"/>
                    </a:moveTo>
                    <a:cubicBezTo>
                      <a:pt x="20611" y="12040"/>
                      <a:pt x="20611" y="12040"/>
                      <a:pt x="20611" y="12040"/>
                    </a:cubicBezTo>
                    <a:cubicBezTo>
                      <a:pt x="21353" y="11672"/>
                      <a:pt x="21600" y="11305"/>
                      <a:pt x="21600" y="10816"/>
                    </a:cubicBezTo>
                    <a:cubicBezTo>
                      <a:pt x="21600" y="10265"/>
                      <a:pt x="21353" y="9776"/>
                      <a:pt x="20611" y="9408"/>
                    </a:cubicBezTo>
                    <a:cubicBezTo>
                      <a:pt x="3545" y="230"/>
                      <a:pt x="3545" y="230"/>
                      <a:pt x="3545" y="230"/>
                    </a:cubicBezTo>
                    <a:cubicBezTo>
                      <a:pt x="2885" y="-76"/>
                      <a:pt x="1896" y="-76"/>
                      <a:pt x="1154" y="230"/>
                    </a:cubicBezTo>
                    <a:cubicBezTo>
                      <a:pt x="412" y="414"/>
                      <a:pt x="0" y="903"/>
                      <a:pt x="0" y="1637"/>
                    </a:cubicBezTo>
                    <a:cubicBezTo>
                      <a:pt x="0" y="19749"/>
                      <a:pt x="0" y="19749"/>
                      <a:pt x="0" y="19749"/>
                    </a:cubicBezTo>
                    <a:cubicBezTo>
                      <a:pt x="0" y="20484"/>
                      <a:pt x="412" y="20973"/>
                      <a:pt x="1154" y="21340"/>
                    </a:cubicBezTo>
                    <a:cubicBezTo>
                      <a:pt x="1896" y="21524"/>
                      <a:pt x="2885" y="21524"/>
                      <a:pt x="3545" y="21218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23F3D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4961129" y="3242562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8F5EB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</a:rPr>
                <a:t>2016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6582" y="2968397"/>
            <a:ext cx="1622985" cy="722212"/>
            <a:chOff x="6116582" y="2968397"/>
            <a:chExt cx="1622985" cy="722212"/>
          </a:xfrm>
        </p:grpSpPr>
        <p:grpSp>
          <p:nvGrpSpPr>
            <p:cNvPr id="26" name="Group 25"/>
            <p:cNvGrpSpPr/>
            <p:nvPr/>
          </p:nvGrpSpPr>
          <p:grpSpPr>
            <a:xfrm>
              <a:off x="6116582" y="2968397"/>
              <a:ext cx="1622985" cy="722212"/>
              <a:chOff x="6037454" y="2968397"/>
              <a:chExt cx="1622985" cy="722212"/>
            </a:xfrm>
          </p:grpSpPr>
          <p:sp>
            <p:nvSpPr>
              <p:cNvPr id="28" name="Shape 168"/>
              <p:cNvSpPr/>
              <p:nvPr/>
            </p:nvSpPr>
            <p:spPr>
              <a:xfrm>
                <a:off x="6037454" y="3164021"/>
                <a:ext cx="1622985" cy="526588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  <p:sp>
            <p:nvSpPr>
              <p:cNvPr id="29" name="Shape 169"/>
              <p:cNvSpPr/>
              <p:nvPr/>
            </p:nvSpPr>
            <p:spPr>
              <a:xfrm rot="16200000">
                <a:off x="6708686" y="2931270"/>
                <a:ext cx="223746" cy="29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3545" y="21218"/>
                    </a:moveTo>
                    <a:cubicBezTo>
                      <a:pt x="20611" y="12040"/>
                      <a:pt x="20611" y="12040"/>
                      <a:pt x="20611" y="12040"/>
                    </a:cubicBezTo>
                    <a:cubicBezTo>
                      <a:pt x="21353" y="11672"/>
                      <a:pt x="21600" y="11305"/>
                      <a:pt x="21600" y="10816"/>
                    </a:cubicBezTo>
                    <a:cubicBezTo>
                      <a:pt x="21600" y="10265"/>
                      <a:pt x="21353" y="9776"/>
                      <a:pt x="20611" y="9408"/>
                    </a:cubicBezTo>
                    <a:cubicBezTo>
                      <a:pt x="3545" y="230"/>
                      <a:pt x="3545" y="230"/>
                      <a:pt x="3545" y="230"/>
                    </a:cubicBezTo>
                    <a:cubicBezTo>
                      <a:pt x="2885" y="-76"/>
                      <a:pt x="1896" y="-76"/>
                      <a:pt x="1154" y="230"/>
                    </a:cubicBezTo>
                    <a:cubicBezTo>
                      <a:pt x="412" y="414"/>
                      <a:pt x="0" y="903"/>
                      <a:pt x="0" y="1637"/>
                    </a:cubicBezTo>
                    <a:cubicBezTo>
                      <a:pt x="0" y="19749"/>
                      <a:pt x="0" y="19749"/>
                      <a:pt x="0" y="19749"/>
                    </a:cubicBezTo>
                    <a:cubicBezTo>
                      <a:pt x="0" y="20484"/>
                      <a:pt x="412" y="20973"/>
                      <a:pt x="1154" y="21340"/>
                    </a:cubicBezTo>
                    <a:cubicBezTo>
                      <a:pt x="1896" y="21524"/>
                      <a:pt x="2885" y="21524"/>
                      <a:pt x="3545" y="21218"/>
                    </a:cubicBezTo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23F3D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576520" y="3244334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8F5EB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</a:rPr>
                <a:t>2017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736189" y="3164021"/>
            <a:ext cx="1622985" cy="722343"/>
            <a:chOff x="7740462" y="3164021"/>
            <a:chExt cx="1622985" cy="722343"/>
          </a:xfrm>
        </p:grpSpPr>
        <p:grpSp>
          <p:nvGrpSpPr>
            <p:cNvPr id="31" name="Group 30"/>
            <p:cNvGrpSpPr/>
            <p:nvPr/>
          </p:nvGrpSpPr>
          <p:grpSpPr>
            <a:xfrm>
              <a:off x="7740462" y="3164021"/>
              <a:ext cx="1622985" cy="722343"/>
              <a:chOff x="7661334" y="3164021"/>
              <a:chExt cx="1622985" cy="722343"/>
            </a:xfrm>
          </p:grpSpPr>
          <p:sp>
            <p:nvSpPr>
              <p:cNvPr id="33" name="Shape 164"/>
              <p:cNvSpPr/>
              <p:nvPr/>
            </p:nvSpPr>
            <p:spPr>
              <a:xfrm>
                <a:off x="7661334" y="3164021"/>
                <a:ext cx="1622985" cy="526588"/>
              </a:xfrm>
              <a:prstGeom prst="rect">
                <a:avLst/>
              </a:prstGeom>
              <a:solidFill>
                <a:schemeClr val="accent5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  <p:sp>
            <p:nvSpPr>
              <p:cNvPr id="34" name="Shape 165"/>
              <p:cNvSpPr/>
              <p:nvPr/>
            </p:nvSpPr>
            <p:spPr>
              <a:xfrm rot="5400000">
                <a:off x="8355381" y="3625491"/>
                <a:ext cx="223746" cy="29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3545" y="21218"/>
                    </a:moveTo>
                    <a:cubicBezTo>
                      <a:pt x="20611" y="12040"/>
                      <a:pt x="20611" y="12040"/>
                      <a:pt x="20611" y="12040"/>
                    </a:cubicBezTo>
                    <a:cubicBezTo>
                      <a:pt x="21353" y="11672"/>
                      <a:pt x="21600" y="11305"/>
                      <a:pt x="21600" y="10816"/>
                    </a:cubicBezTo>
                    <a:cubicBezTo>
                      <a:pt x="21600" y="10265"/>
                      <a:pt x="21353" y="9776"/>
                      <a:pt x="20611" y="9408"/>
                    </a:cubicBezTo>
                    <a:cubicBezTo>
                      <a:pt x="3545" y="230"/>
                      <a:pt x="3545" y="230"/>
                      <a:pt x="3545" y="230"/>
                    </a:cubicBezTo>
                    <a:cubicBezTo>
                      <a:pt x="2885" y="-76"/>
                      <a:pt x="1896" y="-76"/>
                      <a:pt x="1154" y="230"/>
                    </a:cubicBezTo>
                    <a:cubicBezTo>
                      <a:pt x="412" y="414"/>
                      <a:pt x="0" y="903"/>
                      <a:pt x="0" y="1637"/>
                    </a:cubicBezTo>
                    <a:cubicBezTo>
                      <a:pt x="0" y="19749"/>
                      <a:pt x="0" y="19749"/>
                      <a:pt x="0" y="19749"/>
                    </a:cubicBezTo>
                    <a:cubicBezTo>
                      <a:pt x="0" y="20484"/>
                      <a:pt x="412" y="20973"/>
                      <a:pt x="1154" y="21340"/>
                    </a:cubicBezTo>
                    <a:cubicBezTo>
                      <a:pt x="1896" y="21524"/>
                      <a:pt x="2885" y="21524"/>
                      <a:pt x="3545" y="21218"/>
                    </a:cubicBezTo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23F3D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8220275" y="323886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8F5EB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</a:rPr>
                <a:t>2018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359173" y="2968396"/>
            <a:ext cx="2172058" cy="722216"/>
            <a:chOff x="9363446" y="2968396"/>
            <a:chExt cx="2172058" cy="722216"/>
          </a:xfrm>
        </p:grpSpPr>
        <p:grpSp>
          <p:nvGrpSpPr>
            <p:cNvPr id="36" name="Group 35"/>
            <p:cNvGrpSpPr/>
            <p:nvPr/>
          </p:nvGrpSpPr>
          <p:grpSpPr>
            <a:xfrm>
              <a:off x="9363446" y="2968396"/>
              <a:ext cx="2172058" cy="722216"/>
              <a:chOff x="9284318" y="2968396"/>
              <a:chExt cx="2172058" cy="722216"/>
            </a:xfrm>
          </p:grpSpPr>
          <p:sp>
            <p:nvSpPr>
              <p:cNvPr id="38" name="Shape 166"/>
              <p:cNvSpPr/>
              <p:nvPr/>
            </p:nvSpPr>
            <p:spPr>
              <a:xfrm rot="5400000">
                <a:off x="10107053" y="2341289"/>
                <a:ext cx="526588" cy="217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68"/>
                      <a:pt x="21600" y="260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609"/>
                    </a:lnTo>
                    <a:cubicBezTo>
                      <a:pt x="0" y="116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  <p:sp>
            <p:nvSpPr>
              <p:cNvPr id="39" name="Shape 167"/>
              <p:cNvSpPr/>
              <p:nvPr/>
            </p:nvSpPr>
            <p:spPr>
              <a:xfrm rot="16200000">
                <a:off x="10258473" y="2931269"/>
                <a:ext cx="223746" cy="29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3545" y="21218"/>
                    </a:moveTo>
                    <a:cubicBezTo>
                      <a:pt x="20611" y="12040"/>
                      <a:pt x="20611" y="12040"/>
                      <a:pt x="20611" y="12040"/>
                    </a:cubicBezTo>
                    <a:cubicBezTo>
                      <a:pt x="21353" y="11672"/>
                      <a:pt x="21600" y="11305"/>
                      <a:pt x="21600" y="10816"/>
                    </a:cubicBezTo>
                    <a:cubicBezTo>
                      <a:pt x="21600" y="10265"/>
                      <a:pt x="21353" y="9776"/>
                      <a:pt x="20611" y="9408"/>
                    </a:cubicBezTo>
                    <a:cubicBezTo>
                      <a:pt x="3545" y="230"/>
                      <a:pt x="3545" y="230"/>
                      <a:pt x="3545" y="230"/>
                    </a:cubicBezTo>
                    <a:cubicBezTo>
                      <a:pt x="2885" y="-76"/>
                      <a:pt x="1896" y="-76"/>
                      <a:pt x="1154" y="230"/>
                    </a:cubicBezTo>
                    <a:cubicBezTo>
                      <a:pt x="412" y="414"/>
                      <a:pt x="0" y="903"/>
                      <a:pt x="0" y="1637"/>
                    </a:cubicBezTo>
                    <a:cubicBezTo>
                      <a:pt x="0" y="19749"/>
                      <a:pt x="0" y="19749"/>
                      <a:pt x="0" y="19749"/>
                    </a:cubicBezTo>
                    <a:cubicBezTo>
                      <a:pt x="0" y="20484"/>
                      <a:pt x="412" y="20973"/>
                      <a:pt x="1154" y="21340"/>
                    </a:cubicBezTo>
                    <a:cubicBezTo>
                      <a:pt x="1896" y="21524"/>
                      <a:pt x="2885" y="21524"/>
                      <a:pt x="3545" y="21218"/>
                    </a:cubicBezTo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2860" rIns="2286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+mj-lt"/>
                    <a:ea typeface="+mj-ea"/>
                    <a:cs typeface="+mj-cs"/>
                    <a:sym typeface="Calibri Light"/>
                  </a:defRPr>
                </a:pPr>
                <a:endPara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23F3D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  <a:sym typeface="Calibri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0121478" y="3242562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8F5EB"/>
                  </a:solidFill>
                  <a:effectLst/>
                  <a:uLnTx/>
                  <a:uFillTx/>
                  <a:latin typeface="Sofia Agro" pitchFamily="2" charset="77"/>
                  <a:ea typeface="Sofia Pro" charset="0"/>
                  <a:cs typeface="Sofia Pro" charset="0"/>
                </a:rPr>
                <a:t>2019</a:t>
              </a:r>
            </a:p>
          </p:txBody>
        </p:sp>
      </p:grpSp>
      <p:sp>
        <p:nvSpPr>
          <p:cNvPr id="72" name="Titel 7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AgroCares</a:t>
            </a:r>
            <a:r>
              <a:rPr lang="en-US"/>
              <a:t> Timeline</a:t>
            </a:r>
            <a:endParaRPr lang="nl-NL"/>
          </a:p>
        </p:txBody>
      </p:sp>
      <p:sp>
        <p:nvSpPr>
          <p:cNvPr id="71" name="Tijdelijke aanduiding voor dianumm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CF31C-6E04-7F46-B746-AFD57E2CB345}" type="slidenum">
              <a:rPr kumimoji="0" lang="nl-NL" sz="1400" b="1" i="0" u="none" strike="noStrike" kern="1200" cap="none" spc="0" normalizeH="0" baseline="0" noProof="0" smtClean="0">
                <a:ln>
                  <a:noFill/>
                </a:ln>
                <a:solidFill>
                  <a:srgbClr val="F8F5EB"/>
                </a:solidFill>
                <a:effectLst/>
                <a:uLnTx/>
                <a:uFillTx/>
                <a:latin typeface="Barlow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srgbClr val="F8F5EB"/>
              </a:solidFill>
              <a:effectLst/>
              <a:uLnTx/>
              <a:uFillTx/>
              <a:latin typeface="Barlow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5977695" y="621792"/>
            <a:ext cx="1837958" cy="251034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Shareholder</a:t>
            </a: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</a:t>
            </a:r>
            <a:r>
              <a:rPr kumimoji="0" lang="nl-NL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Veris</a:t>
            </a: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</a:t>
            </a:r>
            <a:r>
              <a:rPr kumimoji="0" lang="nl-NL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Investments</a:t>
            </a: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</a:t>
            </a:r>
            <a:r>
              <a:rPr kumimoji="0" lang="nl-NL" sz="1400" b="0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joins</a:t>
            </a: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NL" sz="8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Featured</a:t>
            </a:r>
            <a:r>
              <a:rPr kumimoji="0" lang="nl-NL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in </a:t>
            </a: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National </a:t>
            </a:r>
            <a:r>
              <a:rPr kumimoji="0" lang="nl-NL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Geographic</a:t>
            </a: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2013-2017: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Soil testing in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over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15 countries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487ED1D-FCA4-4C68-A502-0429477284F8}"/>
              </a:ext>
            </a:extLst>
          </p:cNvPr>
          <p:cNvSpPr txBox="1">
            <a:spLocks/>
          </p:cNvSpPr>
          <p:nvPr/>
        </p:nvSpPr>
        <p:spPr>
          <a:xfrm>
            <a:off x="2328672" y="1686578"/>
            <a:ext cx="2706866" cy="125499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Development of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scanner, LiaB, GSL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recommendation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 tools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Test market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Kenya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4FBFA29-C27C-4425-8136-DE501681614F}"/>
              </a:ext>
            </a:extLst>
          </p:cNvPr>
          <p:cNvSpPr txBox="1">
            <a:spLocks/>
          </p:cNvSpPr>
          <p:nvPr/>
        </p:nvSpPr>
        <p:spPr>
          <a:xfrm>
            <a:off x="9528870" y="953544"/>
            <a:ext cx="1837958" cy="191291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Soil testing in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over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25 countries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Global launch of Feed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testing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Launch of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LeafCares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23F3D"/>
              </a:solidFill>
              <a:effectLst/>
              <a:uLnTx/>
              <a:uFillTx/>
              <a:latin typeface="Barlow" charset="0"/>
              <a:ea typeface="Barlow" charset="0"/>
              <a:cs typeface="Barlow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B9C60-E5C1-87D3-976D-D0007339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5"/>
            <a:ext cx="12192000" cy="6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4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4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7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7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7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7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4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4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0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6" dur="500" fill="hold"/>
                                            <p:tgtEl>
                                              <p:spTgt spid="4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7" dur="500" fill="hold"/>
                                            <p:tgtEl>
                                              <p:spTgt spid="4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p"/>
          <p:bldP spid="5" grpId="0"/>
          <p:bldP spid="6" grpId="0" build="p"/>
          <p:bldP spid="74" grpId="0" build="p"/>
          <p:bldP spid="43" grpId="0" build="p"/>
          <p:bldP spid="4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7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7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4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4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0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4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4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p"/>
          <p:bldP spid="5" grpId="0"/>
          <p:bldP spid="6" grpId="0" build="p"/>
          <p:bldP spid="74" grpId="0" build="p"/>
          <p:bldP spid="43" grpId="0" build="p"/>
          <p:bldP spid="44" grpId="0" build="p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5834" y="712656"/>
            <a:ext cx="11137519" cy="2249472"/>
          </a:xfrm>
        </p:spPr>
        <p:txBody>
          <a:bodyPr>
            <a:normAutofit/>
          </a:bodyPr>
          <a:lstStyle/>
          <a:p>
            <a:r>
              <a:rPr lang="nl-NL" err="1"/>
              <a:t>AgroCares</a:t>
            </a:r>
            <a:r>
              <a:rPr lang="nl-NL"/>
              <a:t> services</a:t>
            </a:r>
            <a:br>
              <a:rPr lang="nl-NL"/>
            </a:br>
            <a:r>
              <a:rPr lang="en-US" sz="3600" b="0">
                <a:latin typeface="Sofia Agro Light" pitchFamily="2" charset="77"/>
              </a:rPr>
              <a:t>Practical, </a:t>
            </a:r>
            <a:r>
              <a:rPr lang="en-US" sz="3600" b="0" err="1">
                <a:latin typeface="Sofia Agro Light" pitchFamily="2" charset="77"/>
              </a:rPr>
              <a:t>customisable</a:t>
            </a:r>
            <a:r>
              <a:rPr lang="en-US" sz="3600" b="0">
                <a:latin typeface="Sofia Agro Light" pitchFamily="2" charset="77"/>
              </a:rPr>
              <a:t> </a:t>
            </a:r>
            <a:r>
              <a:rPr lang="en-US" sz="3600" b="0">
                <a:solidFill>
                  <a:schemeClr val="accent2"/>
                </a:solidFill>
                <a:latin typeface="Sofia Agro Light" pitchFamily="2" charset="77"/>
              </a:rPr>
              <a:t>applications</a:t>
            </a:r>
            <a:r>
              <a:rPr lang="en-US" sz="3600" b="0">
                <a:latin typeface="Sofia Agro Light" pitchFamily="2" charset="77"/>
                <a:ea typeface="Sofia Pro Light" charset="0"/>
                <a:cs typeface="Sofia Pro Light" charset="0"/>
              </a:rPr>
              <a:t>, using the </a:t>
            </a:r>
            <a:r>
              <a:rPr lang="en-US" sz="3600" b="0">
                <a:solidFill>
                  <a:schemeClr val="accent2"/>
                </a:solidFill>
                <a:latin typeface="Sofia Agro Light" pitchFamily="2" charset="77"/>
                <a:ea typeface="Sofia Pro Light" charset="0"/>
                <a:cs typeface="Sofia Pro Light" charset="0"/>
              </a:rPr>
              <a:t>same </a:t>
            </a:r>
            <a:br>
              <a:rPr lang="en-US" sz="3600" b="0">
                <a:solidFill>
                  <a:schemeClr val="accent2"/>
                </a:solidFill>
                <a:latin typeface="Sofia Agro Light" pitchFamily="2" charset="77"/>
                <a:ea typeface="Sofia Pro Light" charset="0"/>
                <a:cs typeface="Sofia Pro Light" charset="0"/>
              </a:rPr>
            </a:br>
            <a:r>
              <a:rPr lang="en-US" sz="3600" b="0">
                <a:solidFill>
                  <a:schemeClr val="accent2"/>
                </a:solidFill>
                <a:latin typeface="Sofia Agro Light" pitchFamily="2" charset="77"/>
                <a:ea typeface="Sofia Pro Light" charset="0"/>
                <a:cs typeface="Sofia Pro Light" charset="0"/>
              </a:rPr>
              <a:t>tools </a:t>
            </a:r>
            <a:r>
              <a:rPr lang="en-US" sz="3600" b="0">
                <a:latin typeface="Sofia Agro Light" pitchFamily="2" charset="77"/>
                <a:ea typeface="Sofia Pro Light" charset="0"/>
                <a:cs typeface="Sofia Pro Light" charset="0"/>
              </a:rPr>
              <a:t>in combination with </a:t>
            </a:r>
            <a:r>
              <a:rPr lang="en-US" sz="3600" b="0">
                <a:solidFill>
                  <a:schemeClr val="accent2"/>
                </a:solidFill>
                <a:latin typeface="Sofia Agro Light" pitchFamily="2" charset="77"/>
                <a:ea typeface="Sofia Pro Light" charset="0"/>
                <a:cs typeface="Sofia Pro Light" charset="0"/>
              </a:rPr>
              <a:t>different databases</a:t>
            </a:r>
            <a:endParaRPr lang="nl-NL" sz="3600" b="0">
              <a:latin typeface="Sofia Agro Light" pitchFamily="2" charset="77"/>
              <a:ea typeface="Sofia Pro Light" charset="0"/>
              <a:cs typeface="Sofia Pro Light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CF31C-6E04-7F46-B746-AFD57E2CB345}" type="slidenum">
              <a:rPr kumimoji="0" lang="nl-NL" sz="1400" b="1" i="0" u="none" strike="noStrike" kern="1200" cap="none" spc="0" normalizeH="0" baseline="0" noProof="0" smtClean="0">
                <a:ln>
                  <a:noFill/>
                </a:ln>
                <a:solidFill>
                  <a:srgbClr val="F8F5EB"/>
                </a:solidFill>
                <a:effectLst/>
                <a:uLnTx/>
                <a:uFillTx/>
                <a:latin typeface="Barlow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srgbClr val="F8F5EB"/>
              </a:solidFill>
              <a:effectLst/>
              <a:uLnTx/>
              <a:uFillTx/>
              <a:latin typeface="Barlow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9" y="2551029"/>
            <a:ext cx="4111742" cy="231354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99" y="2496319"/>
            <a:ext cx="4039306" cy="2272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1" y="2400852"/>
            <a:ext cx="4162521" cy="2342112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1569904" y="4603490"/>
            <a:ext cx="41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Manage soil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fertility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5301295" y="4541403"/>
            <a:ext cx="339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On-the-spot insight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in your feedstuffs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8957134" y="4531096"/>
            <a:ext cx="385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Monitor crops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23F3D"/>
                </a:solidFill>
                <a:effectLst/>
                <a:uLnTx/>
                <a:uFillTx/>
                <a:latin typeface="Barlow" charset="0"/>
                <a:ea typeface="Barlow" charset="0"/>
                <a:cs typeface="Barlow" charset="0"/>
              </a:rPr>
              <a:t>during growth</a:t>
            </a:r>
          </a:p>
        </p:txBody>
      </p:sp>
      <p:sp>
        <p:nvSpPr>
          <p:cNvPr id="17" name="Rounded Rectangle 3"/>
          <p:cNvSpPr/>
          <p:nvPr/>
        </p:nvSpPr>
        <p:spPr>
          <a:xfrm>
            <a:off x="1637595" y="4303293"/>
            <a:ext cx="1902325" cy="105124"/>
          </a:xfrm>
          <a:prstGeom prst="roundRect">
            <a:avLst/>
          </a:prstGeom>
          <a:solidFill>
            <a:schemeClr val="tx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8F5EB"/>
              </a:solidFill>
              <a:effectLst/>
              <a:uLnTx/>
              <a:uFillTx/>
              <a:latin typeface="Barlow" pitchFamily="2" charset="77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18" name="Rounded Rectangle 4"/>
          <p:cNvSpPr/>
          <p:nvPr/>
        </p:nvSpPr>
        <p:spPr>
          <a:xfrm>
            <a:off x="8983267" y="4303293"/>
            <a:ext cx="1902325" cy="105124"/>
          </a:xfrm>
          <a:prstGeom prst="roundRect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8F5EB"/>
              </a:solidFill>
              <a:effectLst/>
              <a:uLnTx/>
              <a:uFillTx/>
              <a:latin typeface="Barlow" pitchFamily="2" charset="77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19" name="Rounded Rectangle 5"/>
          <p:cNvSpPr/>
          <p:nvPr/>
        </p:nvSpPr>
        <p:spPr>
          <a:xfrm>
            <a:off x="5359603" y="4328334"/>
            <a:ext cx="1902325" cy="105124"/>
          </a:xfrm>
          <a:prstGeom prst="roundRect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8F5EB"/>
              </a:solidFill>
              <a:effectLst/>
              <a:uLnTx/>
              <a:uFillTx/>
              <a:latin typeface="Barlow" pitchFamily="2" charset="77"/>
              <a:ea typeface="Roboto" panose="02000000000000000000" pitchFamily="2" charset="0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45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1152" y="728902"/>
            <a:ext cx="8484889" cy="1116512"/>
          </a:xfrm>
        </p:spPr>
        <p:txBody>
          <a:bodyPr>
            <a:normAutofit/>
          </a:bodyPr>
          <a:lstStyle/>
          <a:p>
            <a:r>
              <a:rPr lang="nl-NL" sz="4000"/>
              <a:t>Scanner or </a:t>
            </a:r>
            <a:r>
              <a:rPr lang="nl-NL" sz="4000" err="1"/>
              <a:t>LiaB</a:t>
            </a:r>
            <a:r>
              <a:rPr lang="nl-NL" sz="4000"/>
              <a:t>: </a:t>
            </a:r>
            <a:r>
              <a:rPr lang="nl-NL" sz="4000" err="1"/>
              <a:t>nutrients</a:t>
            </a:r>
            <a:r>
              <a:rPr lang="nl-NL" sz="4000"/>
              <a:t> info </a:t>
            </a:r>
            <a:r>
              <a:rPr lang="nl-NL" sz="4000" err="1"/>
              <a:t>for</a:t>
            </a:r>
            <a:r>
              <a:rPr lang="nl-NL" sz="4000"/>
              <a:t> monitoring or </a:t>
            </a:r>
            <a:r>
              <a:rPr lang="nl-NL" sz="4000" err="1"/>
              <a:t>detailed</a:t>
            </a:r>
            <a:r>
              <a:rPr lang="nl-NL" sz="4000"/>
              <a:t> analysis?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1"/>
          </p:nvPr>
        </p:nvSpPr>
        <p:spPr>
          <a:xfrm>
            <a:off x="715540" y="3550459"/>
            <a:ext cx="3156374" cy="1266747"/>
          </a:xfrm>
        </p:spPr>
        <p:txBody>
          <a:bodyPr>
            <a:normAutofit fontScale="92500" lnSpcReduction="20000"/>
          </a:bodyPr>
          <a:lstStyle/>
          <a:p>
            <a:r>
              <a:rPr lang="nl-NL" b="1" err="1"/>
              <a:t>AgroCares</a:t>
            </a:r>
            <a:r>
              <a:rPr lang="nl-NL" b="1"/>
              <a:t> Scanner </a:t>
            </a:r>
          </a:p>
          <a:p>
            <a:r>
              <a:rPr lang="nl-NL" err="1"/>
              <a:t>with</a:t>
            </a:r>
            <a:r>
              <a:rPr lang="nl-NL"/>
              <a:t> NIR sensor</a:t>
            </a:r>
          </a:p>
          <a:p>
            <a:r>
              <a:rPr lang="nl-NL" i="1"/>
              <a:t>Monitoring</a:t>
            </a:r>
          </a:p>
          <a:p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half" idx="2"/>
          </p:nvPr>
        </p:nvSpPr>
        <p:spPr>
          <a:xfrm>
            <a:off x="6099586" y="5124764"/>
            <a:ext cx="3202069" cy="1097963"/>
          </a:xfrm>
        </p:spPr>
        <p:txBody>
          <a:bodyPr>
            <a:normAutofit fontScale="92500" lnSpcReduction="20000"/>
          </a:bodyPr>
          <a:lstStyle/>
          <a:p>
            <a:r>
              <a:rPr lang="nl-NL" b="1" err="1"/>
              <a:t>AgroCares</a:t>
            </a:r>
            <a:r>
              <a:rPr lang="nl-NL" b="1"/>
              <a:t> Lab-in-a-Box </a:t>
            </a:r>
          </a:p>
          <a:p>
            <a:r>
              <a:rPr lang="nl-NL" err="1"/>
              <a:t>with</a:t>
            </a:r>
            <a:r>
              <a:rPr lang="nl-NL"/>
              <a:t> MIR spectrometer </a:t>
            </a:r>
            <a:br>
              <a:rPr lang="nl-NL"/>
            </a:br>
            <a:r>
              <a:rPr lang="nl-NL"/>
              <a:t>&amp; XRF spectrometer</a:t>
            </a:r>
          </a:p>
          <a:p>
            <a:r>
              <a:rPr lang="nl-NL" i="1"/>
              <a:t>Data analysis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CF31C-6E04-7F46-B746-AFD57E2CB345}" type="slidenum">
              <a:rPr kumimoji="0" lang="nl-NL" sz="1400" b="1" i="0" u="none" strike="noStrike" kern="1200" cap="none" spc="0" normalizeH="0" baseline="0" noProof="0" smtClean="0">
                <a:ln>
                  <a:noFill/>
                </a:ln>
                <a:solidFill>
                  <a:srgbClr val="F8F5EB"/>
                </a:solidFill>
                <a:effectLst/>
                <a:uLnTx/>
                <a:uFillTx/>
                <a:latin typeface="Barlow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srgbClr val="F8F5EB"/>
              </a:solidFill>
              <a:effectLst/>
              <a:uLnTx/>
              <a:uFillTx/>
              <a:latin typeface="Barlow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20" y="2016669"/>
            <a:ext cx="3349518" cy="3349518"/>
          </a:xfrm>
          <a:prstGeom prst="rect">
            <a:avLst/>
          </a:prstGeom>
          <a:effectLst>
            <a:outerShdw blurRad="6350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7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17" y="1645892"/>
            <a:ext cx="4257853" cy="2839987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8" y="1598103"/>
            <a:ext cx="5194806" cy="34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5BD1-F9E4-0455-87ED-BD619270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Prediction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4FF7E-C863-4A10-20B9-22A3E76C5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539" y="1825625"/>
            <a:ext cx="10789696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All spectral data runs through our Deep Learning prediction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Ensemble of CNN with covariates to predict multi-target outcomes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NZ" dirty="0"/>
              <a:t>Covariates use location information to include globally available GIS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Full details: </a:t>
            </a:r>
            <a:r>
              <a:rPr lang="en-NZ" dirty="0">
                <a:hlinkClick r:id="rId2"/>
              </a:rPr>
              <a:t>https://doi.org/10.1016/j.geoderma.2024.116903</a:t>
            </a:r>
            <a:endParaRPr lang="en-NZ" dirty="0"/>
          </a:p>
          <a:p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The quality of the models depends on the quality of our reference data (Project 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Our global models perform at different levels – can we estimate the quality of a prediction? (Project 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For both, an obfuscated dataset of our GSL wet-chemical reference dataset is provided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NZ" dirty="0"/>
              <a:t>Sample IDs are unknown, but soil properties are known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4C902-E42E-88D0-9085-E3E03174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12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A7F3-037F-1D41-D323-89ADAF32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39" y="714702"/>
            <a:ext cx="10789696" cy="1242113"/>
          </a:xfrm>
        </p:spPr>
        <p:txBody>
          <a:bodyPr>
            <a:normAutofit/>
          </a:bodyPr>
          <a:lstStyle/>
          <a:p>
            <a:r>
              <a:rPr lang="en-NZ" dirty="0"/>
              <a:t>Project A: </a:t>
            </a:r>
            <a:r>
              <a:rPr lang="en-GB" dirty="0"/>
              <a:t>Outlier detection in soil wet-chemical lab results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4F0A-F460-6CDD-5D97-2148FFA2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9" y="2093976"/>
            <a:ext cx="10789696" cy="35597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The quality of our models is only dependent on the quality of the reference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Our ISO-accredited lab has many quality checks in place to ensure correctness, but mistakes are inevitable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This task involves:</a:t>
            </a:r>
          </a:p>
          <a:p>
            <a:r>
              <a:rPr lang="en-GB" dirty="0"/>
              <a:t>- How can we effectively identify and categorise outlier samples within our lab reference dataset?</a:t>
            </a:r>
          </a:p>
          <a:p>
            <a:r>
              <a:rPr lang="en-GB" dirty="0"/>
              <a:t>- What are the relationships identifiable between wet-chemical measurements and how can they be leveraged to predict likelihood of outlier?</a:t>
            </a:r>
          </a:p>
          <a:p>
            <a:r>
              <a:rPr lang="en-GB" dirty="0"/>
              <a:t>- Can individual soil property measurements within samples be flagged as likely erroneous measurements?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52639-7767-9EA4-2EE3-D214B1EF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306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B123-0F5A-0BF5-7F99-62A5DE6E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Project B: </a:t>
            </a:r>
            <a:r>
              <a:rPr lang="en-GB" dirty="0"/>
              <a:t>Confidence Prediction of Near-Infrared Sensor Predictions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FC82-E33B-115A-6BB4-893AAA0D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9" y="2011680"/>
            <a:ext cx="10789696" cy="36420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By comparing predictions against reference, we know when a sample is </a:t>
            </a:r>
            <a:r>
              <a:rPr lang="en-NZ" dirty="0" err="1"/>
              <a:t>mispredicted</a:t>
            </a: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Can such a method be automated, based solely on prediction? Or soil type?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This task involves:</a:t>
            </a:r>
          </a:p>
          <a:p>
            <a:r>
              <a:rPr lang="en-GB" dirty="0"/>
              <a:t>- Can the quality of a prediction be estimated accurately?</a:t>
            </a:r>
          </a:p>
          <a:p>
            <a:r>
              <a:rPr lang="en-GB" dirty="0"/>
              <a:t>- Are there different types of soils that are predicted more or less accurately by our model than others?</a:t>
            </a:r>
          </a:p>
          <a:p>
            <a:r>
              <a:rPr lang="en-GB" dirty="0"/>
              <a:t>- Will the developed confidence model hold on different prediction models for the same/different sensors?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44472-1E19-48C6-00EE-4A35CE97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F31C-6E04-7F46-B746-AFD57E2CB345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68532"/>
      </p:ext>
    </p:extLst>
  </p:cSld>
  <p:clrMapOvr>
    <a:masterClrMapping/>
  </p:clrMapOvr>
</p:sld>
</file>

<file path=ppt/theme/theme1.xml><?xml version="1.0" encoding="utf-8"?>
<a:theme xmlns:a="http://schemas.openxmlformats.org/drawingml/2006/main" name="AgroCares basisdia">
  <a:themeElements>
    <a:clrScheme name="agrocares">
      <a:dk1>
        <a:srgbClr val="423F3D"/>
      </a:dk1>
      <a:lt1>
        <a:srgbClr val="F8F5EB"/>
      </a:lt1>
      <a:dk2>
        <a:srgbClr val="503E2E"/>
      </a:dk2>
      <a:lt2>
        <a:srgbClr val="F5F5F5"/>
      </a:lt2>
      <a:accent1>
        <a:srgbClr val="60A959"/>
      </a:accent1>
      <a:accent2>
        <a:srgbClr val="6FBDDC"/>
      </a:accent2>
      <a:accent3>
        <a:srgbClr val="EFBC3F"/>
      </a:accent3>
      <a:accent4>
        <a:srgbClr val="406D36"/>
      </a:accent4>
      <a:accent5>
        <a:srgbClr val="E7A146"/>
      </a:accent5>
      <a:accent6>
        <a:srgbClr val="676766"/>
      </a:accent6>
      <a:hlink>
        <a:srgbClr val="60A959"/>
      </a:hlink>
      <a:folHlink>
        <a:srgbClr val="9E9E9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AgroCares presentation material 8 nov PNYR" id="{2FA90239-6F35-1B43-AFA1-9DEC697BBB33}" vid="{2799755B-AF82-EB40-B16A-93128A7531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EB5DCBC0D6E41AA26ADC096BADFA2" ma:contentTypeVersion="19" ma:contentTypeDescription="Create a new document." ma:contentTypeScope="" ma:versionID="27c85383a9c08540014ad5bbf8739cf8">
  <xsd:schema xmlns:xsd="http://www.w3.org/2001/XMLSchema" xmlns:xs="http://www.w3.org/2001/XMLSchema" xmlns:p="http://schemas.microsoft.com/office/2006/metadata/properties" xmlns:ns2="390f5cb6-d64a-4bc2-898f-27f28368359d" xmlns:ns3="4cc40f53-1c4d-406e-8b7f-b0d2efc65169" targetNamespace="http://schemas.microsoft.com/office/2006/metadata/properties" ma:root="true" ma:fieldsID="fea9efe4e5535921a24fe5506df66e7d" ns2:_="" ns3:_="">
    <xsd:import namespace="390f5cb6-d64a-4bc2-898f-27f28368359d"/>
    <xsd:import namespace="4cc40f53-1c4d-406e-8b7f-b0d2efc651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Location" minOccurs="0"/>
                <xsd:element ref="ns2:MediaServiceDateTaken" minOccurs="0"/>
                <xsd:element ref="ns2:MediaServiceOCR" minOccurs="0"/>
                <xsd:element ref="ns2:Date_x0020_Created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0f5cb6-d64a-4bc2-898f-27f2836835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1" nillable="true" ma:displayName="MediaServiceLocation" ma:internalName="MediaServiceLocation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Date_x0020_Created" ma:index="14" nillable="true" ma:displayName="Date Created" ma:format="DateTime" ma:internalName="Date_x0020_Created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3103064-9098-4014-b525-ff05ce1003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40f53-1c4d-406e-8b7f-b0d2efc6516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9026ab5-29da-4460-bd51-9d7c4ab16d66}" ma:internalName="TaxCatchAll" ma:showField="CatchAllData" ma:web="4cc40f53-1c4d-406e-8b7f-b0d2efc651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c40f53-1c4d-406e-8b7f-b0d2efc65169" xsi:nil="true"/>
    <lcf76f155ced4ddcb4097134ff3c332f xmlns="390f5cb6-d64a-4bc2-898f-27f28368359d">
      <Terms xmlns="http://schemas.microsoft.com/office/infopath/2007/PartnerControls"/>
    </lcf76f155ced4ddcb4097134ff3c332f>
    <Date_x0020_Created xmlns="390f5cb6-d64a-4bc2-898f-27f28368359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2B3BBC-6095-4E60-8117-BA9DC307A7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0f5cb6-d64a-4bc2-898f-27f28368359d"/>
    <ds:schemaRef ds:uri="4cc40f53-1c4d-406e-8b7f-b0d2efc651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A75064-6CD1-4842-AE61-E943DCAD418A}">
  <ds:schemaRefs>
    <ds:schemaRef ds:uri="http://schemas.microsoft.com/office/2006/metadata/properties"/>
    <ds:schemaRef ds:uri="http://schemas.microsoft.com/office/infopath/2007/PartnerControls"/>
    <ds:schemaRef ds:uri="4cc40f53-1c4d-406e-8b7f-b0d2efc65169"/>
    <ds:schemaRef ds:uri="390f5cb6-d64a-4bc2-898f-27f28368359d"/>
  </ds:schemaRefs>
</ds:datastoreItem>
</file>

<file path=customXml/itemProps3.xml><?xml version="1.0" encoding="utf-8"?>
<ds:datastoreItem xmlns:ds="http://schemas.openxmlformats.org/officeDocument/2006/customXml" ds:itemID="{08A0BC5B-D30F-4B40-8CF5-E685A33C08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484</Words>
  <Application>Microsoft Office PowerPoint</Application>
  <PresentationFormat>Widescreen</PresentationFormat>
  <Paragraphs>83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Barlow</vt:lpstr>
      <vt:lpstr>Barlow Regulier</vt:lpstr>
      <vt:lpstr>Sofia Agro</vt:lpstr>
      <vt:lpstr>Sofia Agro Light</vt:lpstr>
      <vt:lpstr>ZapfDingbatsITC</vt:lpstr>
      <vt:lpstr>AgroCares basisdia</vt:lpstr>
      <vt:lpstr>Master’s Challenge: Project Introduction</vt:lpstr>
      <vt:lpstr>AgroCares Timeline</vt:lpstr>
      <vt:lpstr>AgroCares services Practical, customisable applications, using the same  tools in combination with different databases</vt:lpstr>
      <vt:lpstr>Scanner or LiaB: nutrients info for monitoring or detailed analysis?</vt:lpstr>
      <vt:lpstr>Prediction Models</vt:lpstr>
      <vt:lpstr>Project A: Outlier detection in soil wet-chemical lab results</vt:lpstr>
      <vt:lpstr>Project B: Confidence Prediction of Near-Infrared Sensor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Sarjant</dc:creator>
  <cp:lastModifiedBy>Sam Sarjant</cp:lastModifiedBy>
  <cp:revision>1</cp:revision>
  <dcterms:created xsi:type="dcterms:W3CDTF">2025-04-17T09:49:52Z</dcterms:created>
  <dcterms:modified xsi:type="dcterms:W3CDTF">2025-04-17T12:29:22Z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0x0101005D9EB5DCBC0D6E41AA26ADC096BADFA2</vt:lpwstr>
  </property>
  <property fmtid="{D5CDD505-2E9C-101B-9397-08002B2CF9AE}" pid="3" name="MediaServiceImageTags">
    <vt:lpwstr/>
  </property>
</Properties>
</file>